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0413" cy="7200900"/>
  <p:notesSz cx="6858000" cy="9144000"/>
  <p:defaultTextStyle>
    <a:defPPr>
      <a:defRPr lang="en-US"/>
    </a:defPPr>
    <a:lvl1pPr marL="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403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0807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210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1614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017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2421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78245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32280" algn="l" defTabSz="11080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6" y="-138"/>
      </p:cViewPr>
      <p:guideLst>
        <p:guide orient="horz" pos="22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178481"/>
            <a:ext cx="9142810" cy="250698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782140"/>
            <a:ext cx="9142810" cy="17385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3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2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4" y="383381"/>
            <a:ext cx="2628558" cy="6102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1" y="383381"/>
            <a:ext cx="7733293" cy="61024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6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9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95225"/>
            <a:ext cx="10514231" cy="29953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818937"/>
            <a:ext cx="10514231" cy="157519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65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916906"/>
            <a:ext cx="5180926" cy="45689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916906"/>
            <a:ext cx="5180926" cy="45689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83382"/>
            <a:ext cx="10514231" cy="13918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79" y="1765221"/>
            <a:ext cx="5157116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79" y="2630329"/>
            <a:ext cx="5157116" cy="3868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765221"/>
            <a:ext cx="5182513" cy="8651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630329"/>
            <a:ext cx="5182513" cy="3868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6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9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80060"/>
            <a:ext cx="393172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1036797"/>
            <a:ext cx="6171397" cy="51173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160270"/>
            <a:ext cx="393172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5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80060"/>
            <a:ext cx="3931725" cy="16802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513" y="1036797"/>
            <a:ext cx="6171397" cy="5117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160270"/>
            <a:ext cx="3931725" cy="40021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9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83382"/>
            <a:ext cx="10514231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916906"/>
            <a:ext cx="10514231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674168"/>
            <a:ext cx="274284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E449E1BC-FAB3-4E13-ADDF-6F3B0100297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11/04/2024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674168"/>
            <a:ext cx="411426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674168"/>
            <a:ext cx="274284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27C4FAD-EC23-45D5-8B99-25EBAF32F2E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3245" y="515016"/>
            <a:ext cx="4183924" cy="260621"/>
          </a:xfrm>
        </p:spPr>
        <p:txBody>
          <a:bodyPr>
            <a:normAutofit fontScale="90000"/>
          </a:bodyPr>
          <a:lstStyle/>
          <a:p>
            <a:r>
              <a:rPr lang="en-GB" dirty="0"/>
              <a:t>Year One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1" y="607028"/>
            <a:ext cx="9142810" cy="3133615"/>
          </a:xfrm>
        </p:spPr>
        <p:txBody>
          <a:bodyPr>
            <a:normAutofit/>
          </a:bodyPr>
          <a:lstStyle/>
          <a:p>
            <a:r>
              <a:rPr lang="en-GB" dirty="0"/>
              <a:t>Term Five</a:t>
            </a:r>
          </a:p>
          <a:p>
            <a:r>
              <a:rPr lang="en-GB" b="1" dirty="0"/>
              <a:t>African adventure</a:t>
            </a:r>
          </a:p>
          <a:p>
            <a:r>
              <a:rPr lang="en-GB" sz="2200" b="1" dirty="0"/>
              <a:t>Where would you prefer to live?</a:t>
            </a:r>
            <a:endParaRPr lang="en-GB" sz="2200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31788" y="233585"/>
            <a:ext cx="382166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dirty="0">
                <a:solidFill>
                  <a:prstClr val="black"/>
                </a:solidFill>
              </a:rPr>
              <a:t>Christian Value of the Term: </a:t>
            </a:r>
            <a:r>
              <a:rPr lang="en-GB" sz="1800" b="1" dirty="0">
                <a:solidFill>
                  <a:srgbClr val="0070C0"/>
                </a:solidFill>
              </a:rPr>
              <a:t>Honesty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81332" y="1344144"/>
            <a:ext cx="3921636" cy="35855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English</a:t>
            </a:r>
          </a:p>
          <a:p>
            <a:r>
              <a:rPr lang="en-GB" sz="1100" dirty="0"/>
              <a:t>*Reinforce words which describe things during outings and in the environment; sometimes say and write describing words to describe things, places or people</a:t>
            </a:r>
          </a:p>
          <a:p>
            <a:r>
              <a:rPr lang="en-GB" sz="1100" dirty="0"/>
              <a:t>*Expand vocabulary by offering a wide range of rich texts which children hear read aloud;</a:t>
            </a:r>
          </a:p>
          <a:p>
            <a:r>
              <a:rPr lang="en-GB" sz="1100" dirty="0"/>
              <a:t>*Recognise and name a sentence which is a question</a:t>
            </a:r>
          </a:p>
          <a:p>
            <a:r>
              <a:rPr lang="en-GB" sz="1100" dirty="0"/>
              <a:t>or an exclamation; know when a sentence gives information or instruction; write simple  instructions</a:t>
            </a:r>
          </a:p>
          <a:p>
            <a:r>
              <a:rPr lang="en-GB" sz="1100" dirty="0"/>
              <a:t>*Make oral sentence chains, each child making a contribution; </a:t>
            </a:r>
          </a:p>
          <a:p>
            <a:r>
              <a:rPr lang="en-GB" sz="1100" dirty="0"/>
              <a:t>read known conjunctions on word cards with confidence</a:t>
            </a:r>
          </a:p>
          <a:p>
            <a:r>
              <a:rPr lang="en-GB" sz="1100" dirty="0"/>
              <a:t>*Read and write common irregular past tense verbs e.g. </a:t>
            </a:r>
            <a:r>
              <a:rPr lang="en-GB" sz="1100" i="1" dirty="0"/>
              <a:t>came, was, took</a:t>
            </a:r>
          </a:p>
          <a:p>
            <a:r>
              <a:rPr lang="en-GB" sz="1100" i="1" dirty="0"/>
              <a:t>*Adding ‘s’ and ‘</a:t>
            </a:r>
            <a:r>
              <a:rPr lang="en-GB" sz="1100" i="1" dirty="0" err="1"/>
              <a:t>es</a:t>
            </a:r>
            <a:r>
              <a:rPr lang="en-GB" sz="1100" i="1" dirty="0"/>
              <a:t>’ to nouns to make plurals.</a:t>
            </a:r>
            <a:endParaRPr lang="en-GB" sz="1100" dirty="0"/>
          </a:p>
          <a:p>
            <a:r>
              <a:rPr lang="en-GB" sz="1100" dirty="0"/>
              <a:t>*Respond to incorrect subject/verb agreement, with a focus on oral correction e.g</a:t>
            </a:r>
            <a:r>
              <a:rPr lang="en-GB" sz="1100" i="1" dirty="0"/>
              <a:t>. ‘I done’ - ‘You did that, did you?’</a:t>
            </a:r>
            <a:endParaRPr lang="en-GB" sz="1100" dirty="0"/>
          </a:p>
          <a:p>
            <a:r>
              <a:rPr lang="en-GB" sz="1100" dirty="0"/>
              <a:t>*Read and sometimes recite more rhymes and poems to enjoy and discuss new words; clarify child’s misconceptions of word meanings</a:t>
            </a:r>
          </a:p>
          <a:p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*Reinforce punctuation (CL, FS, question marks), edit sentence</a:t>
            </a:r>
            <a:r>
              <a:rPr lang="en-GB" sz="11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788" y="694929"/>
            <a:ext cx="3821659" cy="55399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EPIC Entry Hook: </a:t>
            </a:r>
            <a:r>
              <a:rPr lang="en-GB" sz="1200" b="1" dirty="0"/>
              <a:t>Trip to </a:t>
            </a:r>
            <a:r>
              <a:rPr lang="en-GB" sz="1200" b="1" dirty="0" err="1"/>
              <a:t>Riverhill</a:t>
            </a:r>
            <a:r>
              <a:rPr lang="en-GB" sz="1200" b="1" dirty="0"/>
              <a:t> Himalayan Gardens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67136" y="5328642"/>
            <a:ext cx="4820640" cy="177510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800" b="1" dirty="0"/>
              <a:t>RE: </a:t>
            </a: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Jewish and what do they believe?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200" dirty="0"/>
              <a:t>What is precious to us? What is precious to Jewish people?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a mezuzah remind  Jewish people about?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and why do Jewish people celebrate Shabbat?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the stories of Chanukah make us think about? How do Jewish people think about miracles at Chanukah?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893" y="6212824"/>
            <a:ext cx="971424" cy="900779"/>
          </a:xfrm>
          <a:prstGeom prst="rect">
            <a:avLst/>
          </a:prstGeom>
          <a:noFill/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346142" y="5626108"/>
            <a:ext cx="4956976" cy="148749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US" sz="5600" dirty="0">
              <a:solidFill>
                <a:prstClr val="black"/>
              </a:solidFill>
              <a:latin typeface="+mn-lt"/>
            </a:endParaRPr>
          </a:p>
          <a:p>
            <a:pPr algn="l"/>
            <a:r>
              <a:rPr lang="en-GB" sz="4800" dirty="0"/>
              <a:t>I</a:t>
            </a:r>
          </a:p>
          <a:p>
            <a:pPr algn="l"/>
            <a:endParaRPr lang="en-GB" sz="6400" dirty="0"/>
          </a:p>
          <a:p>
            <a:pPr algn="l"/>
            <a:endParaRPr lang="en-GB" sz="4800" dirty="0"/>
          </a:p>
          <a:p>
            <a:pPr algn="l"/>
            <a:endParaRPr lang="en-GB" sz="4800" dirty="0"/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48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56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56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56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56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6400" b="1" dirty="0">
              <a:solidFill>
                <a:prstClr val="black"/>
              </a:solidFill>
            </a:endParaRPr>
          </a:p>
          <a:p>
            <a:pPr algn="l"/>
            <a:endParaRPr lang="en-US" sz="6400" b="1" dirty="0">
              <a:solidFill>
                <a:prstClr val="black"/>
              </a:solidFill>
            </a:endParaRPr>
          </a:p>
          <a:p>
            <a:pPr algn="l"/>
            <a:endParaRPr lang="en-US" sz="6400" b="1" dirty="0">
              <a:solidFill>
                <a:prstClr val="black"/>
              </a:solidFill>
            </a:endParaRPr>
          </a:p>
          <a:p>
            <a:pPr algn="l"/>
            <a:r>
              <a:rPr lang="en-US" sz="6400" b="1" dirty="0" err="1">
                <a:solidFill>
                  <a:prstClr val="black"/>
                </a:solidFill>
                <a:latin typeface="+mn-lt"/>
              </a:rPr>
              <a:t>Science:Plants</a:t>
            </a:r>
            <a:endParaRPr lang="en-US" sz="6400" b="1" dirty="0">
              <a:solidFill>
                <a:prstClr val="black"/>
              </a:solidFill>
              <a:latin typeface="+mn-lt"/>
            </a:endParaRPr>
          </a:p>
          <a:p>
            <a:pPr algn="l"/>
            <a:endParaRPr lang="en-US" sz="5600" b="1" dirty="0">
              <a:solidFill>
                <a:prstClr val="black"/>
              </a:solidFill>
              <a:latin typeface="+mn-lt"/>
            </a:endParaRPr>
          </a:p>
          <a:p>
            <a:pPr algn="l"/>
            <a:r>
              <a:rPr lang="en-GB" sz="6400" dirty="0">
                <a:latin typeface="+mn-lt"/>
              </a:rPr>
              <a:t>*Identify and name a variety of common wild and garden plants, including deciduous and evergreen trees</a:t>
            </a:r>
          </a:p>
          <a:p>
            <a:pPr algn="l"/>
            <a:endParaRPr lang="en-GB" sz="6400" dirty="0">
              <a:latin typeface="+mn-lt"/>
            </a:endParaRPr>
          </a:p>
          <a:p>
            <a:pPr algn="l"/>
            <a:r>
              <a:rPr lang="en-GB" sz="6400" dirty="0">
                <a:latin typeface="+mn-lt"/>
              </a:rPr>
              <a:t>*Identify and describe the basic structure of a variety of common flowering plants, including trees</a:t>
            </a:r>
          </a:p>
          <a:p>
            <a:pPr algn="l"/>
            <a:endParaRPr lang="en-GB" sz="4800" dirty="0"/>
          </a:p>
          <a:p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 algn="l"/>
            <a:endParaRPr lang="en-GB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1332" y="161914"/>
            <a:ext cx="3606238" cy="107721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400" b="1" dirty="0">
                <a:solidFill>
                  <a:prstClr val="black"/>
                </a:solidFill>
              </a:rPr>
              <a:t>Curriculum Enrichment</a:t>
            </a:r>
            <a:r>
              <a:rPr lang="en-GB" sz="1800" b="1" dirty="0">
                <a:solidFill>
                  <a:prstClr val="black"/>
                </a:solidFill>
              </a:rPr>
              <a:t>:</a:t>
            </a:r>
          </a:p>
          <a:p>
            <a:pPr defTabSz="914400"/>
            <a:r>
              <a:rPr lang="en-GB" sz="1800" dirty="0">
                <a:solidFill>
                  <a:prstClr val="black"/>
                </a:solidFill>
              </a:rPr>
              <a:t>*</a:t>
            </a:r>
            <a:r>
              <a:rPr lang="en-GB" sz="1400" dirty="0"/>
              <a:t>Visitor talk </a:t>
            </a:r>
            <a:r>
              <a:rPr lang="en-GB" sz="1400" dirty="0" smtClean="0"/>
              <a:t>and teach us about Africa</a:t>
            </a:r>
            <a:endParaRPr lang="en-GB" sz="1400" dirty="0"/>
          </a:p>
          <a:p>
            <a:pPr defTabSz="914400"/>
            <a:r>
              <a:rPr lang="en-GB" sz="1400" dirty="0"/>
              <a:t>* Trip to </a:t>
            </a:r>
            <a:r>
              <a:rPr lang="en-GB" sz="1400" dirty="0" err="1"/>
              <a:t>Riverhill</a:t>
            </a:r>
            <a:r>
              <a:rPr lang="en-GB" sz="1400" dirty="0"/>
              <a:t> Himalayan Gardens</a:t>
            </a:r>
            <a:endParaRPr lang="en-GB" sz="1800" dirty="0"/>
          </a:p>
          <a:p>
            <a:pPr defTabSz="914400"/>
            <a:endParaRPr lang="en-GB" sz="1400" b="1" dirty="0">
              <a:solidFill>
                <a:prstClr val="black"/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1" t="23356" r="34910" b="37465"/>
          <a:stretch/>
        </p:blipFill>
        <p:spPr bwMode="auto">
          <a:xfrm>
            <a:off x="4295006" y="1938111"/>
            <a:ext cx="3782450" cy="286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xmlns="" id="{480D1908-A6AE-09CB-2E85-D666A61A17B7}"/>
              </a:ext>
            </a:extLst>
          </p:cNvPr>
          <p:cNvSpPr txBox="1"/>
          <p:nvPr/>
        </p:nvSpPr>
        <p:spPr>
          <a:xfrm>
            <a:off x="332018" y="1316697"/>
            <a:ext cx="3821430" cy="421653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Maths: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Multiplication and division</a:t>
            </a:r>
          </a:p>
          <a:p>
            <a:r>
              <a:rPr lang="en-GB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in 2s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 in 5s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*Count in 10s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*Recognise and add equal groups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arrays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*Make doubles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*Make equal groups by grouping</a:t>
            </a:r>
          </a:p>
          <a:p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Fractions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 half of an object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*Find half of an object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 and find half of a quantity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*Recognise and find a quarter of a shape of quantity</a:t>
            </a:r>
          </a:p>
          <a:p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Geometry</a:t>
            </a:r>
          </a:p>
          <a:p>
            <a:r>
              <a:rPr lang="en-GB" sz="12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Positioning and direction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*Describe turns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position – left and right</a:t>
            </a:r>
          </a:p>
          <a:p>
            <a:r>
              <a:rPr lang="en-GB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- forwards and backwards</a:t>
            </a:r>
          </a:p>
          <a:p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- above and below</a:t>
            </a:r>
          </a:p>
          <a:p>
            <a:r>
              <a:rPr lang="en-GB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*Ordinal numbers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5008476" y="294644"/>
            <a:ext cx="4183924" cy="2606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>
                <a:solidFill>
                  <a:prstClr val="black"/>
                </a:solidFill>
              </a:rPr>
              <a:t>Year One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5580" y="668506"/>
            <a:ext cx="6095207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/>
            <a:r>
              <a:rPr lang="en-GB" sz="3200" dirty="0">
                <a:solidFill>
                  <a:prstClr val="black"/>
                </a:solidFill>
              </a:rPr>
              <a:t>Term Five</a:t>
            </a:r>
            <a:endParaRPr lang="en-GB" sz="3200" dirty="0"/>
          </a:p>
          <a:p>
            <a:pPr algn="ctr"/>
            <a:r>
              <a:rPr lang="en-GB" sz="2400" b="1" dirty="0"/>
              <a:t>African adventure</a:t>
            </a:r>
          </a:p>
          <a:p>
            <a:pPr algn="ctr"/>
            <a:r>
              <a:rPr lang="en-GB" sz="2400" b="1" dirty="0"/>
              <a:t>Where would you prefer to live?</a:t>
            </a:r>
            <a:endParaRPr lang="en-GB" sz="2400" dirty="0"/>
          </a:p>
          <a:p>
            <a:pPr algn="ctr" defTabSz="914400"/>
            <a:endParaRPr lang="en-GB" sz="3200" dirty="0">
              <a:solidFill>
                <a:prstClr val="black"/>
              </a:solidFill>
            </a:endParaRPr>
          </a:p>
          <a:p>
            <a:pPr algn="ctr" defTabSz="914400"/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134" y="206841"/>
            <a:ext cx="379554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Christian Value of the Term: </a:t>
            </a:r>
            <a:r>
              <a:rPr lang="en-GB" sz="1800" dirty="0">
                <a:solidFill>
                  <a:srgbClr val="0070C0"/>
                </a:solidFill>
              </a:rPr>
              <a:t>Honesty</a:t>
            </a:r>
            <a:endParaRPr lang="en-GB" sz="1600" dirty="0">
              <a:solidFill>
                <a:srgbClr val="0070C0"/>
              </a:solidFill>
            </a:endParaRPr>
          </a:p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PSCHE Focus:  </a:t>
            </a:r>
            <a:r>
              <a:rPr lang="en-GB" sz="1800" dirty="0">
                <a:solidFill>
                  <a:prstClr val="black"/>
                </a:solidFill>
              </a:rPr>
              <a:t>Health and well being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47676" y="2730622"/>
            <a:ext cx="3724641" cy="443198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600" b="1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DT: Making a puppet</a:t>
            </a:r>
          </a:p>
          <a:p>
            <a:r>
              <a:rPr lang="en-GB" sz="1400" dirty="0"/>
              <a:t>Explore and evaluate a range of existing products  </a:t>
            </a:r>
          </a:p>
          <a:p>
            <a:r>
              <a:rPr lang="en-GB" sz="1400" dirty="0"/>
              <a:t>*Select from and use a wider range of tools and equipment to perform practical tasks [for example, cutting, shaping, joining and finishing], accurately  </a:t>
            </a:r>
          </a:p>
          <a:p>
            <a:r>
              <a:rPr lang="en-GB" sz="1400" dirty="0"/>
              <a:t>*Design purposeful, functional, appealing products for themselves or other users based on design criteria</a:t>
            </a:r>
          </a:p>
          <a:p>
            <a:r>
              <a:rPr lang="en-GB" sz="1400" dirty="0"/>
              <a:t>*Evaluate their ideas and products against design criteria</a:t>
            </a:r>
          </a:p>
          <a:p>
            <a:r>
              <a:rPr lang="en-GB" sz="1400" dirty="0"/>
              <a:t>*Select from and use a wide range of materials and components, including construction materials, textiles and ingredients, according to their characteristics</a:t>
            </a:r>
          </a:p>
          <a:p>
            <a:r>
              <a:rPr lang="en-GB" sz="1400" dirty="0"/>
              <a:t>*Generate, develop, model and communicate their ideas through talking, drawing, templates, mock-ups and, where appropriate, information and communication technology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9996" y="156794"/>
            <a:ext cx="3602322" cy="209288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GB" sz="1800" b="1" u="sng" dirty="0"/>
              <a:t>PE- Kwik Cricket</a:t>
            </a:r>
          </a:p>
          <a:p>
            <a:pPr fontAlgn="base"/>
            <a:r>
              <a:rPr lang="en-GB" sz="1600" dirty="0"/>
              <a:t>To throw with accuracy</a:t>
            </a:r>
          </a:p>
          <a:p>
            <a:pPr fontAlgn="base"/>
            <a:r>
              <a:rPr lang="en-GB" sz="1600" dirty="0"/>
              <a:t>To develop catching skills.</a:t>
            </a:r>
          </a:p>
          <a:p>
            <a:pPr fontAlgn="base"/>
            <a:r>
              <a:rPr lang="en-GB" sz="1600" dirty="0"/>
              <a:t>To use a basic underarm throw</a:t>
            </a:r>
          </a:p>
          <a:p>
            <a:pPr fontAlgn="base"/>
            <a:r>
              <a:rPr lang="en-GB" sz="1600" dirty="0"/>
              <a:t>To develop fielding skills</a:t>
            </a:r>
          </a:p>
          <a:p>
            <a:pPr fontAlgn="base"/>
            <a:r>
              <a:rPr lang="en-GB" sz="1600" dirty="0"/>
              <a:t>To understand the rules of cricket</a:t>
            </a:r>
          </a:p>
          <a:p>
            <a:pPr fontAlgn="base"/>
            <a:r>
              <a:rPr lang="en-GB" sz="1600" dirty="0"/>
              <a:t>To learn how to play a Kwik Cricket game.</a:t>
            </a:r>
          </a:p>
          <a:p>
            <a:pPr fontAlgn="base"/>
            <a:r>
              <a:rPr lang="en-GB" sz="1600" dirty="0"/>
              <a:t>To play a team game.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3679" y="5250074"/>
            <a:ext cx="4055600" cy="10117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Music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create, select and combine sounds</a:t>
            </a:r>
            <a:endParaRPr lang="en-GB" sz="1800" dirty="0">
              <a:solidFill>
                <a:prstClr val="black"/>
              </a:solidFill>
            </a:endParaRPr>
          </a:p>
          <a:p>
            <a:pPr fontAlgn="base"/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73653" y="1199321"/>
            <a:ext cx="3795540" cy="224676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b="1" u="sng" dirty="0"/>
              <a:t>Geography</a:t>
            </a:r>
          </a:p>
          <a:p>
            <a:r>
              <a:rPr lang="en-GB" sz="1800" dirty="0"/>
              <a:t>To name and locate the world’s seven continents and five oceans.</a:t>
            </a:r>
          </a:p>
          <a:p>
            <a:r>
              <a:rPr lang="en-GB" sz="1800" dirty="0"/>
              <a:t>Human and Physical geography, seasonal weather patterns, hot and cold places in the world. </a:t>
            </a:r>
          </a:p>
          <a:p>
            <a:r>
              <a:rPr lang="en-GB" sz="1800" dirty="0"/>
              <a:t>Equator, North and South Pole</a:t>
            </a:r>
            <a:endParaRPr lang="en-GB" sz="1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53" y="6261826"/>
            <a:ext cx="971424" cy="900779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83852" y="4735814"/>
            <a:ext cx="2981728" cy="14773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en-GB" sz="1800" b="1" dirty="0">
                <a:solidFill>
                  <a:prstClr val="black"/>
                </a:solidFill>
              </a:rPr>
              <a:t>Computing</a:t>
            </a:r>
          </a:p>
          <a:p>
            <a:pPr defTabSz="914400"/>
            <a:endParaRPr lang="en-GB" sz="1800" b="1" dirty="0">
              <a:solidFill>
                <a:prstClr val="black"/>
              </a:solidFill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</a:rPr>
              <a:t>Spreadsheets</a:t>
            </a:r>
          </a:p>
          <a:p>
            <a:pPr defTabSz="914400"/>
            <a:endParaRPr lang="en-GB" sz="1800" dirty="0">
              <a:solidFill>
                <a:prstClr val="black"/>
              </a:solidFill>
            </a:endParaRPr>
          </a:p>
          <a:p>
            <a:pPr defTabSz="914400"/>
            <a:r>
              <a:rPr lang="en-GB" sz="1800" dirty="0">
                <a:solidFill>
                  <a:prstClr val="black"/>
                </a:solidFill>
              </a:rPr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1" t="23356" r="34910" b="37465"/>
          <a:stretch/>
        </p:blipFill>
        <p:spPr bwMode="auto">
          <a:xfrm>
            <a:off x="4257590" y="2005480"/>
            <a:ext cx="3924008" cy="286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2305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662</Words>
  <Application>Microsoft Office PowerPoint</Application>
  <PresentationFormat>Custom</PresentationFormat>
  <Paragraphs>108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Year One </vt:lpstr>
      <vt:lpstr>PowerPoint Presentation</vt:lpstr>
    </vt:vector>
  </TitlesOfParts>
  <Company>Curriculum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One</dc:title>
  <dc:creator>teacherkf</dc:creator>
  <cp:lastModifiedBy>teacherkf</cp:lastModifiedBy>
  <cp:revision>70</cp:revision>
  <dcterms:created xsi:type="dcterms:W3CDTF">2021-11-16T08:45:21Z</dcterms:created>
  <dcterms:modified xsi:type="dcterms:W3CDTF">2024-04-11T06:33:20Z</dcterms:modified>
</cp:coreProperties>
</file>