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69" r:id="rId3"/>
    <p:sldId id="270" r:id="rId4"/>
    <p:sldId id="271"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9" d="100"/>
          <a:sy n="109" d="100"/>
        </p:scale>
        <p:origin x="6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42FA55-71B1-4984-BDED-C814B21D9A62}" type="datetimeFigureOut">
              <a:rPr lang="en-GB" smtClean="0"/>
              <a:t>28/05/2021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320E93-056D-426A-A5FC-F23EAE0A039E}" type="slidenum">
              <a:rPr lang="en-GB" smtClean="0"/>
              <a:t>‹#›</a:t>
            </a:fld>
            <a:endParaRPr lang="en-GB"/>
          </a:p>
        </p:txBody>
      </p:sp>
    </p:spTree>
    <p:extLst>
      <p:ext uri="{BB962C8B-B14F-4D97-AF65-F5344CB8AC3E}">
        <p14:creationId xmlns:p14="http://schemas.microsoft.com/office/powerpoint/2010/main" val="3247326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AA274-71E0-4945-B066-7DBDFC9E56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074827C-BBDC-46A0-86C1-5A32017044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7348EF-E7BB-42BD-849A-062630465F2A}"/>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E4AE1F82-1D9E-4011-83FC-88897DE569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5F1A4D-C3B3-4911-A118-E4086AF5FB5C}"/>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174268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A9F6-955E-4644-8319-ABA2D72EEE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A2ABCE-2767-40D7-ADB1-C05C259DCE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A14CF4-E1D5-476C-8057-720824AC2A5F}"/>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F725D8E5-97FB-43AC-9F14-7A802E38A1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68B92A-FC15-4F9B-B7D1-C0B1EFBB3AF2}"/>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864695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AEA725-F181-4B73-910A-F8A676DE0E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87F976-A33E-4A62-BFF0-6CF7A16547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6619D1-C17A-41A3-BE18-E2E24F0DFC2F}"/>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10A44517-EE54-4EEC-A300-D13261A31B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BB5D70-BB75-4716-9844-D50DF673B07A}"/>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06374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FD8E-F95D-418F-8353-F18E1E3927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8CCEDA-2ED8-4D0F-8463-8FABBDA4EB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032E5D-0BC5-4BB4-9AD3-62F8B1465541}"/>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A3F71187-7FF1-46B0-A622-BDB83AB8F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475D90-0B61-4F5F-AD34-EDE2B2D64D39}"/>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540755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CCE7E-527A-495A-93F9-ADAE48D1B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A8940A-2573-4DA2-82BA-29925388DE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6DC3E8-2B60-420D-8690-73560C8858DF}"/>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44F66814-6477-4ECA-BC61-9F406C554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1831F2-E046-4DC9-A0E4-AC6F961737E2}"/>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14196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877B9-91F4-4073-AC09-A66FC9A341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266D8C-BAB5-4F2F-9A64-F20B4FDDF2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02C033-4C10-46DE-8F98-1F54FDF346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A7D4BC-460D-4335-8084-5C511C791A98}"/>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6" name="Footer Placeholder 5">
            <a:extLst>
              <a:ext uri="{FF2B5EF4-FFF2-40B4-BE49-F238E27FC236}">
                <a16:creationId xmlns:a16="http://schemas.microsoft.com/office/drawing/2014/main" id="{9F1B8DDC-A8D5-4E3B-A8D5-4D8CC3F425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A492C1-89B3-462C-AF59-6286F5E8EFA6}"/>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3667578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03657-028D-437D-9EEB-F69230A4E0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DC8F7-E865-47DE-BA21-6E67943B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86A714-AC1E-4E57-A3B3-DD51A04752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88C32D1-45E2-478C-A27F-2BAC43B0BD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8B6676-530E-4F90-9FDE-359E9EC344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2F6EF89-D044-42BC-8BFA-02853F3FBE02}"/>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8" name="Footer Placeholder 7">
            <a:extLst>
              <a:ext uri="{FF2B5EF4-FFF2-40B4-BE49-F238E27FC236}">
                <a16:creationId xmlns:a16="http://schemas.microsoft.com/office/drawing/2014/main" id="{51796515-B61A-45CD-B95F-827E4F01BB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5E57D7-9092-41F3-B7B2-B84099AB837E}"/>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84914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9BAA-3B9B-4FB9-A620-D4A6AC96E8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6E2CE03-13D4-4012-BEFB-1421F75093CC}"/>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4" name="Footer Placeholder 3">
            <a:extLst>
              <a:ext uri="{FF2B5EF4-FFF2-40B4-BE49-F238E27FC236}">
                <a16:creationId xmlns:a16="http://schemas.microsoft.com/office/drawing/2014/main" id="{5AA23942-3C7F-41AC-B797-13680F73F3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A9055F-CA96-4423-A547-C0D422306CD3}"/>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167841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7C1E0-B06A-4FE1-8EF7-D2D932B107A8}"/>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3" name="Footer Placeholder 2">
            <a:extLst>
              <a:ext uri="{FF2B5EF4-FFF2-40B4-BE49-F238E27FC236}">
                <a16:creationId xmlns:a16="http://schemas.microsoft.com/office/drawing/2014/main" id="{730CAD6E-1E2A-4633-9FD5-0EDD7F4F70C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CC04A5F-F5CD-4E03-9F22-3574D84752A7}"/>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67521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4916F-1F5A-4BCB-AA6B-34FAA2E454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5DF25F-06DE-4DC1-8398-A4963C5A36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952D852-F036-4FAB-A238-C4D87E6E7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B039B2-C2DC-447B-A513-00F3B66CE612}"/>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6" name="Footer Placeholder 5">
            <a:extLst>
              <a:ext uri="{FF2B5EF4-FFF2-40B4-BE49-F238E27FC236}">
                <a16:creationId xmlns:a16="http://schemas.microsoft.com/office/drawing/2014/main" id="{9BDE96C8-94A5-4DAF-950C-E75BE916E4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08A389-6DCD-41C7-8197-02B1AD51E3BC}"/>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211582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D150-A277-4365-8BCA-9CB4EF0AE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80CE2C-4B81-46C4-AF22-CE1B312C59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5E53AF2-B1E0-4A32-95D2-652CD87710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477CDC-C0C2-4857-9A81-D1F572F21E99}"/>
              </a:ext>
            </a:extLst>
          </p:cNvPr>
          <p:cNvSpPr>
            <a:spLocks noGrp="1"/>
          </p:cNvSpPr>
          <p:nvPr>
            <p:ph type="dt" sz="half" idx="10"/>
          </p:nvPr>
        </p:nvSpPr>
        <p:spPr/>
        <p:txBody>
          <a:bodyPr/>
          <a:lstStyle/>
          <a:p>
            <a:fld id="{198B3167-5C8B-49CF-BE69-C3EEFE44036C}" type="datetimeFigureOut">
              <a:rPr lang="en-GB" smtClean="0"/>
              <a:t>28/05/2021</a:t>
            </a:fld>
            <a:endParaRPr lang="en-GB"/>
          </a:p>
        </p:txBody>
      </p:sp>
      <p:sp>
        <p:nvSpPr>
          <p:cNvPr id="6" name="Footer Placeholder 5">
            <a:extLst>
              <a:ext uri="{FF2B5EF4-FFF2-40B4-BE49-F238E27FC236}">
                <a16:creationId xmlns:a16="http://schemas.microsoft.com/office/drawing/2014/main" id="{A7C00EB7-F282-4C9C-947D-7D98F783FD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24963F-D50F-4DCB-AEF4-D953F69B158F}"/>
              </a:ext>
            </a:extLst>
          </p:cNvPr>
          <p:cNvSpPr>
            <a:spLocks noGrp="1"/>
          </p:cNvSpPr>
          <p:nvPr>
            <p:ph type="sldNum" sz="quarter" idx="12"/>
          </p:nvPr>
        </p:nvSpPr>
        <p:spPr/>
        <p:txBody>
          <a:bodyPr/>
          <a:lstStyle/>
          <a:p>
            <a:fld id="{712F4EEB-55EA-4E51-8868-6832D5A214C5}" type="slidenum">
              <a:rPr lang="en-GB" smtClean="0"/>
              <a:t>‹#›</a:t>
            </a:fld>
            <a:endParaRPr lang="en-GB"/>
          </a:p>
        </p:txBody>
      </p:sp>
    </p:spTree>
    <p:extLst>
      <p:ext uri="{BB962C8B-B14F-4D97-AF65-F5344CB8AC3E}">
        <p14:creationId xmlns:p14="http://schemas.microsoft.com/office/powerpoint/2010/main" val="486728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D88C94-C3CD-4327-9D19-A7B6CD5A6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A3CA16-8E88-4334-9CF7-196739D74E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E3CCE-CB2F-4957-AC8F-3F0FE950AF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B3167-5C8B-49CF-BE69-C3EEFE44036C}" type="datetimeFigureOut">
              <a:rPr lang="en-GB" smtClean="0"/>
              <a:t>28/05/2021</a:t>
            </a:fld>
            <a:endParaRPr lang="en-GB"/>
          </a:p>
        </p:txBody>
      </p:sp>
      <p:sp>
        <p:nvSpPr>
          <p:cNvPr id="5" name="Footer Placeholder 4">
            <a:extLst>
              <a:ext uri="{FF2B5EF4-FFF2-40B4-BE49-F238E27FC236}">
                <a16:creationId xmlns:a16="http://schemas.microsoft.com/office/drawing/2014/main" id="{FFFCBB2C-DCBB-413E-BA76-8FC399FE72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45AA2E-DDD8-4C6E-99A8-823F2EFDC4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2F4EEB-55EA-4E51-8868-6832D5A214C5}" type="slidenum">
              <a:rPr lang="en-GB" smtClean="0"/>
              <a:t>‹#›</a:t>
            </a:fld>
            <a:endParaRPr lang="en-GB"/>
          </a:p>
        </p:txBody>
      </p:sp>
    </p:spTree>
    <p:extLst>
      <p:ext uri="{BB962C8B-B14F-4D97-AF65-F5344CB8AC3E}">
        <p14:creationId xmlns:p14="http://schemas.microsoft.com/office/powerpoint/2010/main" val="2197224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kent.gov.uk/education-and-children/schools/school-places/kent-tes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admin@st-georges-wrotham.kent.sch.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Kent Test Information – Sept 2021</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dirty="0"/>
              <a:t>September 2022 admissions</a:t>
            </a:r>
          </a:p>
          <a:p>
            <a:pPr marL="0" indent="0">
              <a:buNone/>
            </a:pPr>
            <a:r>
              <a:rPr lang="en-GB" dirty="0"/>
              <a:t>You can register for the Kent Test between 1 June 2021 and 1 July 2021.</a:t>
            </a:r>
          </a:p>
          <a:p>
            <a:pPr marL="0" indent="0">
              <a:buNone/>
            </a:pPr>
            <a:endParaRPr lang="en-GB" dirty="0" smtClean="0"/>
          </a:p>
          <a:p>
            <a:pPr marL="0" indent="0">
              <a:buNone/>
            </a:pPr>
            <a:r>
              <a:rPr lang="en-GB" b="1" dirty="0" smtClean="0"/>
              <a:t>The </a:t>
            </a:r>
            <a:r>
              <a:rPr lang="en-GB" b="1" dirty="0"/>
              <a:t>Kent Test is due to be held on:</a:t>
            </a:r>
          </a:p>
          <a:p>
            <a:pPr marL="0" indent="0">
              <a:buNone/>
            </a:pPr>
            <a:r>
              <a:rPr lang="en-GB" dirty="0"/>
              <a:t>9 September 2021 for children who go to a school in Kent</a:t>
            </a:r>
          </a:p>
          <a:p>
            <a:pPr marL="0" indent="0">
              <a:buNone/>
            </a:pPr>
            <a:endParaRPr lang="en-GB" dirty="0" smtClean="0">
              <a:hlinkClick r:id="rId2"/>
            </a:endParaRPr>
          </a:p>
          <a:p>
            <a:pPr marL="0" indent="0">
              <a:buNone/>
            </a:pPr>
            <a:endParaRPr lang="en-GB" dirty="0">
              <a:hlinkClick r:id="rId2"/>
            </a:endParaRPr>
          </a:p>
          <a:p>
            <a:pPr marL="0" indent="0">
              <a:buNone/>
            </a:pPr>
            <a:r>
              <a:rPr lang="en-GB" dirty="0" smtClean="0">
                <a:hlinkClick r:id="rId2"/>
              </a:rPr>
              <a:t>Kent </a:t>
            </a:r>
            <a:r>
              <a:rPr lang="en-GB" dirty="0">
                <a:hlinkClick r:id="rId2"/>
              </a:rPr>
              <a:t>Test - Kent County </a:t>
            </a:r>
            <a:r>
              <a:rPr lang="en-GB" dirty="0" smtClean="0">
                <a:hlinkClick r:id="rId2"/>
              </a:rPr>
              <a:t>Council</a:t>
            </a:r>
            <a:endParaRPr lang="en-GB" dirty="0" smtClean="0"/>
          </a:p>
          <a:p>
            <a:pPr marL="0" indent="0">
              <a:buNone/>
            </a:pPr>
            <a:r>
              <a:rPr lang="en-GB" dirty="0" smtClean="0"/>
              <a:t>www.kent.gov.uk/education-and-children/schools/school-places/kent-test</a:t>
            </a:r>
            <a:endParaRPr lang="en-GB" dirty="0"/>
          </a:p>
        </p:txBody>
      </p:sp>
    </p:spTree>
    <p:extLst>
      <p:ext uri="{BB962C8B-B14F-4D97-AF65-F5344CB8AC3E}">
        <p14:creationId xmlns:p14="http://schemas.microsoft.com/office/powerpoint/2010/main" val="86107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3575"/>
          </a:xfrm>
        </p:spPr>
        <p:txBody>
          <a:bodyPr>
            <a:normAutofit fontScale="90000"/>
          </a:bodyPr>
          <a:lstStyle/>
          <a:p>
            <a:r>
              <a:rPr lang="en-GB" dirty="0" smtClean="0"/>
              <a:t>The Test Papers</a:t>
            </a:r>
            <a:endParaRPr lang="en-GB" dirty="0"/>
          </a:p>
        </p:txBody>
      </p:sp>
      <p:sp>
        <p:nvSpPr>
          <p:cNvPr id="3" name="Content Placeholder 2"/>
          <p:cNvSpPr>
            <a:spLocks noGrp="1"/>
          </p:cNvSpPr>
          <p:nvPr>
            <p:ph idx="1"/>
          </p:nvPr>
        </p:nvSpPr>
        <p:spPr>
          <a:xfrm>
            <a:off x="838200" y="1230923"/>
            <a:ext cx="10515600" cy="4946040"/>
          </a:xfrm>
        </p:spPr>
        <p:txBody>
          <a:bodyPr>
            <a:normAutofit fontScale="92500" lnSpcReduction="10000"/>
          </a:bodyPr>
          <a:lstStyle/>
          <a:p>
            <a:pPr marL="0" indent="0">
              <a:buNone/>
            </a:pPr>
            <a:r>
              <a:rPr lang="en-GB" dirty="0"/>
              <a:t>The tests are multiple-choice with a separate answer sheet. They are marked by an </a:t>
            </a:r>
            <a:r>
              <a:rPr lang="en-GB" dirty="0" smtClean="0"/>
              <a:t>automated </a:t>
            </a:r>
            <a:r>
              <a:rPr lang="en-GB" dirty="0"/>
              <a:t>marking machine</a:t>
            </a:r>
            <a:r>
              <a:rPr lang="en-GB" dirty="0" smtClean="0"/>
              <a:t>.</a:t>
            </a:r>
          </a:p>
          <a:p>
            <a:r>
              <a:rPr lang="en-GB" dirty="0" smtClean="0"/>
              <a:t>Paper 1 (1 hour):English </a:t>
            </a:r>
            <a:r>
              <a:rPr lang="en-GB" dirty="0"/>
              <a:t>and </a:t>
            </a:r>
            <a:r>
              <a:rPr lang="en-GB" dirty="0" smtClean="0"/>
              <a:t>Maths.</a:t>
            </a:r>
          </a:p>
          <a:p>
            <a:pPr marL="0" indent="0">
              <a:buNone/>
            </a:pPr>
            <a:r>
              <a:rPr lang="en-GB" sz="2400" i="1" dirty="0" smtClean="0"/>
              <a:t>Each </a:t>
            </a:r>
            <a:r>
              <a:rPr lang="en-GB" sz="2400" i="1" dirty="0"/>
              <a:t>section will involve a 5 minute practice exercise followed by a 25 minute test. The English section will involve a comprehension exercise as well as some additional questions drawn from a set designed to test literacy skills</a:t>
            </a:r>
            <a:r>
              <a:rPr lang="en-GB" sz="2400" i="1" dirty="0" smtClean="0"/>
              <a:t>.</a:t>
            </a:r>
          </a:p>
          <a:p>
            <a:r>
              <a:rPr lang="en-GB" dirty="0" smtClean="0"/>
              <a:t>Paper 2 (1 hour): </a:t>
            </a:r>
            <a:r>
              <a:rPr lang="en-GB" dirty="0"/>
              <a:t>R</a:t>
            </a:r>
            <a:r>
              <a:rPr lang="en-GB" dirty="0" smtClean="0"/>
              <a:t>easoning </a:t>
            </a:r>
            <a:r>
              <a:rPr lang="en-GB" dirty="0"/>
              <a:t>paper. </a:t>
            </a:r>
            <a:endParaRPr lang="en-GB" dirty="0" smtClean="0"/>
          </a:p>
          <a:p>
            <a:pPr marL="0" indent="0">
              <a:buNone/>
            </a:pPr>
            <a:r>
              <a:rPr lang="en-GB" sz="2400" i="1" dirty="0" smtClean="0"/>
              <a:t>It </a:t>
            </a:r>
            <a:r>
              <a:rPr lang="en-GB" sz="2400" i="1" dirty="0"/>
              <a:t>will contain a verbal reasoning section and a non-verbal reasoning section of roughly the same length. The non-verbal reasoning will be split into short sections, </a:t>
            </a:r>
            <a:r>
              <a:rPr lang="en-GB" sz="2400" i="1" dirty="0" smtClean="0"/>
              <a:t>administered </a:t>
            </a:r>
            <a:r>
              <a:rPr lang="en-GB" sz="2400" i="1" dirty="0"/>
              <a:t>and timed individually</a:t>
            </a:r>
            <a:r>
              <a:rPr lang="en-GB" sz="2400" i="1" dirty="0" smtClean="0"/>
              <a:t>.</a:t>
            </a:r>
          </a:p>
          <a:p>
            <a:pPr marL="0" indent="0">
              <a:buNone/>
            </a:pPr>
            <a:r>
              <a:rPr lang="en-GB" sz="2400" i="1" dirty="0" smtClean="0"/>
              <a:t>* </a:t>
            </a:r>
            <a:r>
              <a:rPr lang="en-GB" dirty="0"/>
              <a:t>W</a:t>
            </a:r>
            <a:r>
              <a:rPr lang="en-GB" dirty="0" smtClean="0"/>
              <a:t>riting </a:t>
            </a:r>
            <a:r>
              <a:rPr lang="en-GB" dirty="0"/>
              <a:t>exercise </a:t>
            </a:r>
            <a:r>
              <a:rPr lang="en-GB" dirty="0" smtClean="0"/>
              <a:t>(</a:t>
            </a:r>
            <a:r>
              <a:rPr lang="en-GB" dirty="0"/>
              <a:t>40 minutes </a:t>
            </a:r>
            <a:r>
              <a:rPr lang="en-GB" dirty="0" smtClean="0"/>
              <a:t>including </a:t>
            </a:r>
            <a:r>
              <a:rPr lang="en-GB" dirty="0"/>
              <a:t>10 minutes planning </a:t>
            </a:r>
            <a:r>
              <a:rPr lang="en-GB" dirty="0" smtClean="0"/>
              <a:t>time)</a:t>
            </a:r>
            <a:endParaRPr lang="en-GB" sz="2400" i="1" dirty="0"/>
          </a:p>
          <a:p>
            <a:pPr marL="0" indent="0">
              <a:buNone/>
            </a:pPr>
            <a:r>
              <a:rPr lang="en-GB" sz="2600" i="1" dirty="0"/>
              <a:t>N</a:t>
            </a:r>
            <a:r>
              <a:rPr lang="en-GB" sz="2600" i="1" dirty="0" smtClean="0"/>
              <a:t>ot </a:t>
            </a:r>
            <a:r>
              <a:rPr lang="en-GB" sz="2600" i="1" dirty="0"/>
              <a:t>be marked but may be used by a local headteacher panel as part of the headteacher assessment stage of the process. </a:t>
            </a:r>
          </a:p>
        </p:txBody>
      </p:sp>
    </p:spTree>
    <p:extLst>
      <p:ext uri="{BB962C8B-B14F-4D97-AF65-F5344CB8AC3E}">
        <p14:creationId xmlns:p14="http://schemas.microsoft.com/office/powerpoint/2010/main" val="427816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Scores on the test</a:t>
            </a:r>
            <a:endParaRPr lang="en-GB" dirty="0"/>
          </a:p>
        </p:txBody>
      </p:sp>
      <p:sp>
        <p:nvSpPr>
          <p:cNvPr id="3" name="Content Placeholder 2"/>
          <p:cNvSpPr>
            <a:spLocks noGrp="1"/>
          </p:cNvSpPr>
          <p:nvPr>
            <p:ph idx="1"/>
          </p:nvPr>
        </p:nvSpPr>
        <p:spPr>
          <a:xfrm>
            <a:off x="838200" y="1690688"/>
            <a:ext cx="10515600" cy="4351338"/>
          </a:xfrm>
        </p:spPr>
        <p:txBody>
          <a:bodyPr/>
          <a:lstStyle/>
          <a:p>
            <a:pPr marL="0" indent="0">
              <a:buNone/>
            </a:pPr>
            <a:r>
              <a:rPr lang="en-GB" dirty="0"/>
              <a:t>Your child will get 3 standardised scores, one for English, one for maths and one for reasoning, and a total (aggregate) score</a:t>
            </a:r>
            <a:r>
              <a:rPr lang="en-GB" dirty="0" smtClean="0"/>
              <a:t>.</a:t>
            </a:r>
          </a:p>
          <a:p>
            <a:pPr marL="0" indent="0">
              <a:buNone/>
            </a:pPr>
            <a:endParaRPr lang="en-GB" b="1" dirty="0" smtClean="0"/>
          </a:p>
          <a:p>
            <a:pPr marL="0" indent="0">
              <a:buNone/>
            </a:pPr>
            <a:r>
              <a:rPr lang="en-GB" b="1" dirty="0" smtClean="0"/>
              <a:t>Grammar </a:t>
            </a:r>
            <a:r>
              <a:rPr lang="en-GB" b="1" dirty="0"/>
              <a:t>school threshold 2020</a:t>
            </a:r>
          </a:p>
          <a:p>
            <a:r>
              <a:rPr lang="en-GB" dirty="0"/>
              <a:t>To be given a grammar school assessment, children needed a total score of 332 or more, </a:t>
            </a:r>
            <a:r>
              <a:rPr lang="en-GB" u="sng" dirty="0"/>
              <a:t>with no single score lower than 108</a:t>
            </a:r>
            <a:r>
              <a:rPr lang="en-GB" dirty="0"/>
              <a:t>. Test scores range from 69 to 141. The highest possible total score is 423.</a:t>
            </a:r>
          </a:p>
          <a:p>
            <a:pPr marL="0" indent="0">
              <a:buNone/>
            </a:pPr>
            <a:endParaRPr lang="en-GB" dirty="0"/>
          </a:p>
        </p:txBody>
      </p:sp>
    </p:spTree>
    <p:extLst>
      <p:ext uri="{BB962C8B-B14F-4D97-AF65-F5344CB8AC3E}">
        <p14:creationId xmlns:p14="http://schemas.microsoft.com/office/powerpoint/2010/main" val="228067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school details: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St. George’s Church of England (Voluntary Controlled) Primary School</a:t>
            </a:r>
          </a:p>
          <a:p>
            <a:pPr marL="0" indent="0">
              <a:buNone/>
            </a:pPr>
            <a:r>
              <a:rPr lang="en-GB" dirty="0" smtClean="0"/>
              <a:t>Old London Road, Wrotham </a:t>
            </a:r>
          </a:p>
          <a:p>
            <a:pPr marL="0" indent="0">
              <a:buNone/>
            </a:pPr>
            <a:r>
              <a:rPr lang="en-GB" dirty="0" smtClean="0"/>
              <a:t>TN15 7DL</a:t>
            </a:r>
          </a:p>
          <a:p>
            <a:pPr marL="0" indent="0">
              <a:buNone/>
            </a:pPr>
            <a:endParaRPr lang="en-GB" dirty="0"/>
          </a:p>
          <a:p>
            <a:pPr marL="0" indent="0">
              <a:buNone/>
            </a:pPr>
            <a:r>
              <a:rPr lang="en-GB" dirty="0" err="1" smtClean="0"/>
              <a:t>DfE</a:t>
            </a:r>
            <a:r>
              <a:rPr lang="en-GB" dirty="0" smtClean="0"/>
              <a:t> Number: 886 3089</a:t>
            </a:r>
          </a:p>
          <a:p>
            <a:pPr marL="0" indent="0">
              <a:buNone/>
            </a:pPr>
            <a:endParaRPr lang="en-GB" dirty="0"/>
          </a:p>
          <a:p>
            <a:pPr marL="0" indent="0">
              <a:buNone/>
            </a:pPr>
            <a:r>
              <a:rPr lang="en-GB" dirty="0" smtClean="0"/>
              <a:t>Please contact the school if you apply: </a:t>
            </a:r>
          </a:p>
          <a:p>
            <a:pPr marL="0" indent="0">
              <a:buNone/>
            </a:pPr>
            <a:r>
              <a:rPr lang="en-GB" dirty="0" smtClean="0">
                <a:hlinkClick r:id="rId2"/>
              </a:rPr>
              <a:t>admin@st-georges-wrotham.kent.sch.uk</a:t>
            </a:r>
            <a:r>
              <a:rPr lang="en-GB" dirty="0" smtClean="0"/>
              <a:t> </a:t>
            </a:r>
          </a:p>
          <a:p>
            <a:pPr marL="0" indent="0">
              <a:buNone/>
            </a:pPr>
            <a:r>
              <a:rPr lang="en-GB" dirty="0" smtClean="0"/>
              <a:t>or dojo Miss Brownfield and/or Mrs Rye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52987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Q&amp;A from the meeting</a:t>
            </a:r>
            <a:endParaRPr lang="en-GB" dirty="0"/>
          </a:p>
        </p:txBody>
      </p:sp>
      <p:sp>
        <p:nvSpPr>
          <p:cNvPr id="3" name="Content Placeholder 2"/>
          <p:cNvSpPr>
            <a:spLocks noGrp="1"/>
          </p:cNvSpPr>
          <p:nvPr>
            <p:ph idx="1"/>
          </p:nvPr>
        </p:nvSpPr>
        <p:spPr/>
        <p:txBody>
          <a:bodyPr/>
          <a:lstStyle/>
          <a:p>
            <a:r>
              <a:rPr lang="en-GB" dirty="0" smtClean="0"/>
              <a:t>What support materials are good?</a:t>
            </a:r>
          </a:p>
          <a:p>
            <a:pPr marL="0" indent="0">
              <a:buNone/>
            </a:pPr>
            <a:r>
              <a:rPr lang="en-GB" sz="2400" dirty="0" smtClean="0"/>
              <a:t>GLS verbal / non-verbal books, past test papers can be googled, mock tests in the summer holidays</a:t>
            </a:r>
          </a:p>
          <a:p>
            <a:r>
              <a:rPr lang="en-GB" dirty="0" smtClean="0"/>
              <a:t>Support for the children’s well being?</a:t>
            </a:r>
          </a:p>
          <a:p>
            <a:pPr marL="0" indent="0">
              <a:buNone/>
            </a:pPr>
            <a:r>
              <a:rPr lang="en-GB" sz="2400" dirty="0" smtClean="0"/>
              <a:t>Try and take away the pressure, look on the PESE as an opportunity to open up other schools, regular practice through the summer break, encourage reading good quality texts with discussion to ensure children are interpreting the language.</a:t>
            </a:r>
          </a:p>
          <a:p>
            <a:pPr marL="0" indent="0">
              <a:buNone/>
            </a:pPr>
            <a:r>
              <a:rPr lang="en-GB" sz="2400" dirty="0"/>
              <a:t>M</a:t>
            </a:r>
            <a:r>
              <a:rPr lang="en-GB" sz="2400" dirty="0" smtClean="0"/>
              <a:t>ake time to visit secondary schools and it is IMPORTANT you check their criteria for admissions (should be found on individual schools websites under admissions tab). Criteria of distance is from the secondary school to your home not the primary school.  </a:t>
            </a:r>
          </a:p>
          <a:p>
            <a:endParaRPr lang="en-GB" dirty="0"/>
          </a:p>
        </p:txBody>
      </p:sp>
    </p:spTree>
    <p:extLst>
      <p:ext uri="{BB962C8B-B14F-4D97-AF65-F5344CB8AC3E}">
        <p14:creationId xmlns:p14="http://schemas.microsoft.com/office/powerpoint/2010/main" val="3034688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Next?</a:t>
            </a:r>
            <a:endParaRPr lang="en-GB" dirty="0"/>
          </a:p>
        </p:txBody>
      </p:sp>
      <p:sp>
        <p:nvSpPr>
          <p:cNvPr id="3" name="Content Placeholder 2"/>
          <p:cNvSpPr>
            <a:spLocks noGrp="1"/>
          </p:cNvSpPr>
          <p:nvPr>
            <p:ph idx="1"/>
          </p:nvPr>
        </p:nvSpPr>
        <p:spPr/>
        <p:txBody>
          <a:bodyPr/>
          <a:lstStyle/>
          <a:p>
            <a:r>
              <a:rPr lang="en-GB" dirty="0" smtClean="0"/>
              <a:t>If unsure please speak to Miss Brownfield or Mrs Rye, however the decision is a parental one whether your child sits the PESE or not</a:t>
            </a:r>
          </a:p>
          <a:p>
            <a:r>
              <a:rPr lang="en-GB" dirty="0" smtClean="0"/>
              <a:t>Keep an eye on the KCC website for updates</a:t>
            </a:r>
            <a:endParaRPr lang="en-GB" dirty="0"/>
          </a:p>
        </p:txBody>
      </p:sp>
    </p:spTree>
    <p:extLst>
      <p:ext uri="{BB962C8B-B14F-4D97-AF65-F5344CB8AC3E}">
        <p14:creationId xmlns:p14="http://schemas.microsoft.com/office/powerpoint/2010/main" val="672295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485</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Kent Test Information – Sept 2021</vt:lpstr>
      <vt:lpstr>The Test Papers</vt:lpstr>
      <vt:lpstr>Scores on the test</vt:lpstr>
      <vt:lpstr>Our school details:</vt:lpstr>
      <vt:lpstr>Q&amp;A from the meeting</vt:lpstr>
      <vt:lpstr>What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Natasha Brownfield</dc:creator>
  <cp:lastModifiedBy>Jo Chin</cp:lastModifiedBy>
  <cp:revision>19</cp:revision>
  <dcterms:created xsi:type="dcterms:W3CDTF">2021-04-25T09:14:51Z</dcterms:created>
  <dcterms:modified xsi:type="dcterms:W3CDTF">2021-05-28T09:34:32Z</dcterms:modified>
</cp:coreProperties>
</file>