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4F1B5D-003B-4D57-A5C7-F09DAF14CAA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202192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4F1B5D-003B-4D57-A5C7-F09DAF14CAA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396475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4F1B5D-003B-4D57-A5C7-F09DAF14CAA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218053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4F1B5D-003B-4D57-A5C7-F09DAF14CAA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63932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4F1B5D-003B-4D57-A5C7-F09DAF14CAA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68202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4F1B5D-003B-4D57-A5C7-F09DAF14CAA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303403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4F1B5D-003B-4D57-A5C7-F09DAF14CAA3}" type="datetimeFigureOut">
              <a:rPr lang="en-GB" smtClean="0"/>
              <a:t>04/11/2021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351113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4F1B5D-003B-4D57-A5C7-F09DAF14CAA3}" type="datetimeFigureOut">
              <a:rPr lang="en-GB" smtClean="0"/>
              <a:t>04/11/2021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209160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F1B5D-003B-4D57-A5C7-F09DAF14CAA3}" type="datetimeFigureOut">
              <a:rPr lang="en-GB" smtClean="0"/>
              <a:t>04/11/2021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53407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F1B5D-003B-4D57-A5C7-F09DAF14CAA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103540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F1B5D-003B-4D57-A5C7-F09DAF14CAA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4C79A-05DD-4848-8786-63F26BD7D87C}" type="slidenum">
              <a:rPr lang="en-GB" smtClean="0"/>
              <a:t>‹#›</a:t>
            </a:fld>
            <a:endParaRPr lang="en-GB"/>
          </a:p>
        </p:txBody>
      </p:sp>
    </p:spTree>
    <p:extLst>
      <p:ext uri="{BB962C8B-B14F-4D97-AF65-F5344CB8AC3E}">
        <p14:creationId xmlns:p14="http://schemas.microsoft.com/office/powerpoint/2010/main" val="175096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F1B5D-003B-4D57-A5C7-F09DAF14CAA3}" type="datetimeFigureOut">
              <a:rPr lang="en-GB" smtClean="0"/>
              <a:t>04/11/2021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4C79A-05DD-4848-8786-63F26BD7D87C}" type="slidenum">
              <a:rPr lang="en-GB" smtClean="0"/>
              <a:t>‹#›</a:t>
            </a:fld>
            <a:endParaRPr lang="en-GB"/>
          </a:p>
        </p:txBody>
      </p:sp>
    </p:spTree>
    <p:extLst>
      <p:ext uri="{BB962C8B-B14F-4D97-AF65-F5344CB8AC3E}">
        <p14:creationId xmlns:p14="http://schemas.microsoft.com/office/powerpoint/2010/main" val="1978194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4" name="Rounded Rectangle 3"/>
          <p:cNvSpPr/>
          <p:nvPr/>
        </p:nvSpPr>
        <p:spPr>
          <a:xfrm>
            <a:off x="107504" y="116632"/>
            <a:ext cx="3600400" cy="1800200"/>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000" dirty="0">
                <a:solidFill>
                  <a:schemeClr val="tx1"/>
                </a:solidFill>
              </a:rPr>
              <a:t>At St George’s CE Primary, our Design and Technology scheme of work aims to inspire pupils to be innovative and creative thinkers who have an appreciation for the product design cycle through ideas, creation and evaluation. We want pupils to be confident to take risks through drafting, designing, modelling and testing as well as reflecting and evaluating both their own and the work of others. Through our ambitious curriculum, we aim to build an awareness of the impact of design and technology on our lives and encourage children to become resourceful, enterprising citizens who develop skills to contribute towards future advancement</a:t>
            </a:r>
            <a:r>
              <a:rPr lang="en-GB" sz="1600" dirty="0">
                <a:solidFill>
                  <a:schemeClr val="tx1"/>
                </a:solidFill>
              </a:rPr>
              <a:t>. </a:t>
            </a:r>
          </a:p>
        </p:txBody>
      </p:sp>
      <p:sp>
        <p:nvSpPr>
          <p:cNvPr id="5" name="Rounded Rectangle 4"/>
          <p:cNvSpPr/>
          <p:nvPr/>
        </p:nvSpPr>
        <p:spPr>
          <a:xfrm>
            <a:off x="3995936" y="116632"/>
            <a:ext cx="4896544" cy="2015839"/>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100" b="1" dirty="0" smtClean="0">
                <a:solidFill>
                  <a:schemeClr val="tx1"/>
                </a:solidFill>
                <a:latin typeface="Baskerville Old Face" pitchFamily="18" charset="0"/>
              </a:rPr>
              <a:t>INTENT</a:t>
            </a:r>
          </a:p>
          <a:p>
            <a:pPr lvl="0" fontAlgn="base"/>
            <a:r>
              <a:rPr lang="en-GB" sz="1100" dirty="0" smtClean="0">
                <a:solidFill>
                  <a:schemeClr val="tx1"/>
                </a:solidFill>
              </a:rPr>
              <a:t>To </a:t>
            </a:r>
            <a:r>
              <a:rPr lang="en-GB" sz="1100" dirty="0">
                <a:solidFill>
                  <a:schemeClr val="tx1"/>
                </a:solidFill>
              </a:rPr>
              <a:t>develop the creative, technical and practical expertise needed to perform everyday tasks confidently and to participate successfully in an increasingly technological world.</a:t>
            </a:r>
          </a:p>
          <a:p>
            <a:pPr lvl="0" fontAlgn="base"/>
            <a:r>
              <a:rPr lang="en-GB" sz="1100" dirty="0" smtClean="0">
                <a:solidFill>
                  <a:schemeClr val="tx1"/>
                </a:solidFill>
              </a:rPr>
              <a:t>To </a:t>
            </a:r>
            <a:r>
              <a:rPr lang="en-GB" sz="1100" dirty="0">
                <a:solidFill>
                  <a:schemeClr val="tx1"/>
                </a:solidFill>
              </a:rPr>
              <a:t>build and apply a repertoire of knowledge, understanding and skills in order to design and make high-quality prototypes and products for a wide range of users.</a:t>
            </a:r>
          </a:p>
          <a:p>
            <a:pPr lvl="0" fontAlgn="base"/>
            <a:r>
              <a:rPr lang="en-GB" sz="1100" dirty="0" smtClean="0">
                <a:solidFill>
                  <a:schemeClr val="tx1"/>
                </a:solidFill>
              </a:rPr>
              <a:t>To </a:t>
            </a:r>
            <a:r>
              <a:rPr lang="en-GB" sz="1100" dirty="0">
                <a:solidFill>
                  <a:schemeClr val="tx1"/>
                </a:solidFill>
              </a:rPr>
              <a:t>critique, evaluate and test their ideas and products and the work of others.</a:t>
            </a:r>
          </a:p>
          <a:p>
            <a:pPr lvl="0" fontAlgn="base"/>
            <a:r>
              <a:rPr lang="en-GB" sz="1100" dirty="0" smtClean="0">
                <a:solidFill>
                  <a:schemeClr val="tx1"/>
                </a:solidFill>
              </a:rPr>
              <a:t>To </a:t>
            </a:r>
            <a:r>
              <a:rPr lang="en-GB" sz="1100" dirty="0">
                <a:solidFill>
                  <a:schemeClr val="tx1"/>
                </a:solidFill>
              </a:rPr>
              <a:t>understand and apply the principles of nutrition and learn how to cook.</a:t>
            </a:r>
          </a:p>
          <a:p>
            <a:pPr algn="ctr" fontAlgn="base"/>
            <a:endParaRPr lang="en-GB" sz="1100" dirty="0">
              <a:solidFill>
                <a:schemeClr val="tx1"/>
              </a:solidFill>
              <a:latin typeface="Baskerville Old Face" pitchFamily="18" charset="0"/>
            </a:endParaRPr>
          </a:p>
        </p:txBody>
      </p:sp>
      <p:sp>
        <p:nvSpPr>
          <p:cNvPr id="6" name="Rounded Rectangle 5"/>
          <p:cNvSpPr/>
          <p:nvPr/>
        </p:nvSpPr>
        <p:spPr>
          <a:xfrm>
            <a:off x="107505" y="2996952"/>
            <a:ext cx="5112567" cy="3744416"/>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050" b="1" dirty="0" smtClean="0">
                <a:solidFill>
                  <a:schemeClr val="tx1"/>
                </a:solidFill>
                <a:latin typeface="Baskerville Old Face" pitchFamily="18" charset="0"/>
              </a:rPr>
              <a:t>IMPLEMENTATION</a:t>
            </a:r>
          </a:p>
          <a:p>
            <a:pPr marL="171450" indent="-171450" fontAlgn="base">
              <a:buFont typeface="Arial" pitchFamily="34" charset="0"/>
              <a:buChar char="•"/>
            </a:pPr>
            <a:r>
              <a:rPr lang="en-GB" sz="1000" dirty="0" smtClean="0">
                <a:solidFill>
                  <a:schemeClr val="tx1"/>
                </a:solidFill>
              </a:rPr>
              <a:t>A </a:t>
            </a:r>
            <a:r>
              <a:rPr lang="en-GB" sz="1000" dirty="0">
                <a:solidFill>
                  <a:schemeClr val="tx1"/>
                </a:solidFill>
              </a:rPr>
              <a:t>sequence of planned, practical lessons across each year group with carefully planned progressive skills and knowledge with the five strands of design and technology ( Design, Make, Evaluate, Technical knowledge, Cooking and nutrition) running throughout each unit or year group.</a:t>
            </a:r>
          </a:p>
          <a:p>
            <a:pPr marL="171450" indent="-171450" fontAlgn="base">
              <a:buFont typeface="Arial" pitchFamily="34" charset="0"/>
              <a:buChar char="•"/>
            </a:pPr>
            <a:r>
              <a:rPr lang="en-GB" sz="1000" dirty="0" smtClean="0">
                <a:solidFill>
                  <a:schemeClr val="tx1"/>
                </a:solidFill>
              </a:rPr>
              <a:t>A </a:t>
            </a:r>
            <a:r>
              <a:rPr lang="en-GB" sz="1000" dirty="0">
                <a:solidFill>
                  <a:schemeClr val="tx1"/>
                </a:solidFill>
              </a:rPr>
              <a:t>knowledge organiser which supports pupils in building a foundation of factual knowledge by encouraging recall of key facts and vocabulary, </a:t>
            </a:r>
          </a:p>
          <a:p>
            <a:pPr marL="171450" indent="-171450" fontAlgn="base">
              <a:buFont typeface="Arial" pitchFamily="34" charset="0"/>
              <a:buChar char="•"/>
            </a:pPr>
            <a:r>
              <a:rPr lang="en-GB" sz="1000" dirty="0" smtClean="0">
                <a:solidFill>
                  <a:schemeClr val="tx1"/>
                </a:solidFill>
              </a:rPr>
              <a:t>Opportunities </a:t>
            </a:r>
            <a:r>
              <a:rPr lang="en-GB" sz="1000" dirty="0">
                <a:solidFill>
                  <a:schemeClr val="tx1"/>
                </a:solidFill>
              </a:rPr>
              <a:t>for children to develop their skills in the six key areas of design technology; Mechanisms, Strictures, Textiles, Cooking and nutrition, Electrical systems (KS2) and Digital world (KS2)</a:t>
            </a:r>
          </a:p>
          <a:p>
            <a:pPr marL="171450" indent="-171450" fontAlgn="base">
              <a:buFont typeface="Arial" pitchFamily="34" charset="0"/>
              <a:buChar char="•"/>
            </a:pPr>
            <a:r>
              <a:rPr lang="en-GB" sz="1000" dirty="0" smtClean="0">
                <a:solidFill>
                  <a:schemeClr val="tx1"/>
                </a:solidFill>
              </a:rPr>
              <a:t>Each </a:t>
            </a:r>
            <a:r>
              <a:rPr lang="en-GB" sz="1000" dirty="0">
                <a:solidFill>
                  <a:schemeClr val="tx1"/>
                </a:solidFill>
              </a:rPr>
              <a:t>key area follows the design process set out in the National Curriculum (design, make, evaluate) and is supported by a particular theme linked to the pupils’ learning.</a:t>
            </a:r>
          </a:p>
          <a:p>
            <a:pPr marL="171450" indent="-171450" fontAlgn="base">
              <a:buFont typeface="Arial" pitchFamily="34" charset="0"/>
              <a:buChar char="•"/>
            </a:pPr>
            <a:r>
              <a:rPr lang="en-GB" sz="1000" dirty="0" smtClean="0">
                <a:solidFill>
                  <a:schemeClr val="tx1"/>
                </a:solidFill>
              </a:rPr>
              <a:t>Discrete </a:t>
            </a:r>
            <a:r>
              <a:rPr lang="en-GB" sz="1000" dirty="0">
                <a:solidFill>
                  <a:schemeClr val="tx1"/>
                </a:solidFill>
              </a:rPr>
              <a:t>teaching of skills which build and develop unit upon unit</a:t>
            </a:r>
          </a:p>
          <a:p>
            <a:pPr marL="171450" indent="-171450" fontAlgn="base">
              <a:buFont typeface="Arial" pitchFamily="34" charset="0"/>
              <a:buChar char="•"/>
            </a:pPr>
            <a:r>
              <a:rPr lang="en-GB" sz="1000" dirty="0" smtClean="0">
                <a:solidFill>
                  <a:schemeClr val="tx1"/>
                </a:solidFill>
              </a:rPr>
              <a:t>Lessons </a:t>
            </a:r>
            <a:r>
              <a:rPr lang="en-GB" sz="1000" dirty="0">
                <a:solidFill>
                  <a:schemeClr val="tx1"/>
                </a:solidFill>
              </a:rPr>
              <a:t>incorporate a range of teaching strategies to ensure they are engaging and appeal to all learning styles.</a:t>
            </a:r>
          </a:p>
          <a:p>
            <a:pPr marL="171450" indent="-171450" fontAlgn="base">
              <a:buFont typeface="Arial" pitchFamily="34" charset="0"/>
              <a:buChar char="•"/>
            </a:pPr>
            <a:r>
              <a:rPr lang="en-GB" sz="1000" dirty="0" smtClean="0">
                <a:solidFill>
                  <a:schemeClr val="tx1"/>
                </a:solidFill>
              </a:rPr>
              <a:t>Support </a:t>
            </a:r>
            <a:r>
              <a:rPr lang="en-GB" sz="1000" dirty="0">
                <a:solidFill>
                  <a:schemeClr val="tx1"/>
                </a:solidFill>
              </a:rPr>
              <a:t>for children to allow all to meet the requirements of the National Curriculum.</a:t>
            </a:r>
          </a:p>
          <a:p>
            <a:pPr marL="171450" indent="-171450" fontAlgn="base">
              <a:buFont typeface="Arial" pitchFamily="34" charset="0"/>
              <a:buChar char="•"/>
            </a:pPr>
            <a:r>
              <a:rPr lang="en-GB" sz="1000" dirty="0" smtClean="0">
                <a:solidFill>
                  <a:schemeClr val="tx1"/>
                </a:solidFill>
              </a:rPr>
              <a:t>Opportunities </a:t>
            </a:r>
            <a:r>
              <a:rPr lang="en-GB" sz="1000" dirty="0">
                <a:solidFill>
                  <a:schemeClr val="tx1"/>
                </a:solidFill>
              </a:rPr>
              <a:t>to stretch pupils’ learning are used where required.</a:t>
            </a:r>
          </a:p>
          <a:p>
            <a:pPr marL="171450" indent="-171450" fontAlgn="base">
              <a:buFont typeface="Arial" pitchFamily="34" charset="0"/>
              <a:buChar char="•"/>
            </a:pPr>
            <a:r>
              <a:rPr lang="en-GB" sz="1000" dirty="0" smtClean="0">
                <a:solidFill>
                  <a:schemeClr val="tx1"/>
                </a:solidFill>
              </a:rPr>
              <a:t>Links </a:t>
            </a:r>
            <a:r>
              <a:rPr lang="en-GB" sz="1000" dirty="0">
                <a:solidFill>
                  <a:schemeClr val="tx1"/>
                </a:solidFill>
              </a:rPr>
              <a:t>to the wider world to develop children’s cultural capital. </a:t>
            </a:r>
          </a:p>
          <a:p>
            <a:pPr marL="171450" indent="-171450" fontAlgn="base">
              <a:buFont typeface="Arial" pitchFamily="34" charset="0"/>
              <a:buChar char="•"/>
            </a:pPr>
            <a:r>
              <a:rPr lang="en-GB" sz="1000" dirty="0" smtClean="0">
                <a:solidFill>
                  <a:schemeClr val="tx1"/>
                </a:solidFill>
              </a:rPr>
              <a:t>Lessons </a:t>
            </a:r>
            <a:r>
              <a:rPr lang="en-GB" sz="1000" dirty="0">
                <a:solidFill>
                  <a:schemeClr val="tx1"/>
                </a:solidFill>
              </a:rPr>
              <a:t>fully scaffold and support essential and age appropriate sequenced learning </a:t>
            </a:r>
          </a:p>
          <a:p>
            <a:pPr marL="171450" indent="-171450" fontAlgn="base">
              <a:buFont typeface="Arial" pitchFamily="34" charset="0"/>
              <a:buChar char="•"/>
            </a:pPr>
            <a:r>
              <a:rPr lang="en-GB" sz="1000" dirty="0" smtClean="0">
                <a:solidFill>
                  <a:schemeClr val="tx1"/>
                </a:solidFill>
              </a:rPr>
              <a:t>Enrichment </a:t>
            </a:r>
            <a:r>
              <a:rPr lang="en-GB" sz="1000" dirty="0">
                <a:solidFill>
                  <a:schemeClr val="tx1"/>
                </a:solidFill>
              </a:rPr>
              <a:t>opportunities such as educational visits, workshops and visiting artists</a:t>
            </a:r>
          </a:p>
          <a:p>
            <a:pPr marL="171450" indent="-171450" fontAlgn="base">
              <a:buFont typeface="Arial" pitchFamily="34" charset="0"/>
              <a:buChar char="•"/>
            </a:pPr>
            <a:r>
              <a:rPr lang="en-GB" sz="1000" dirty="0" smtClean="0">
                <a:solidFill>
                  <a:schemeClr val="tx1"/>
                </a:solidFill>
              </a:rPr>
              <a:t>Staff </a:t>
            </a:r>
            <a:r>
              <a:rPr lang="en-GB" sz="1000" dirty="0">
                <a:solidFill>
                  <a:schemeClr val="tx1"/>
                </a:solidFill>
              </a:rPr>
              <a:t>are supported within their subject knowledge to deliver lessons of high standards to ensure pupil progression</a:t>
            </a:r>
          </a:p>
          <a:p>
            <a:pPr marL="171450" indent="-171450" algn="ctr" fontAlgn="base">
              <a:buFont typeface="Arial" pitchFamily="34" charset="0"/>
              <a:buChar char="•"/>
            </a:pPr>
            <a:endParaRPr lang="en-GB" sz="1050" dirty="0">
              <a:solidFill>
                <a:schemeClr val="tx1"/>
              </a:solidFill>
              <a:latin typeface="Baskerville Old Face" pitchFamily="18" charset="0"/>
            </a:endParaRPr>
          </a:p>
        </p:txBody>
      </p:sp>
      <p:sp>
        <p:nvSpPr>
          <p:cNvPr id="7" name="Rounded Rectangle 6"/>
          <p:cNvSpPr/>
          <p:nvPr/>
        </p:nvSpPr>
        <p:spPr>
          <a:xfrm>
            <a:off x="5364088" y="3284984"/>
            <a:ext cx="3734534" cy="3456384"/>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100" b="1" dirty="0" smtClean="0">
                <a:solidFill>
                  <a:schemeClr val="tx1"/>
                </a:solidFill>
                <a:latin typeface="Baskerville Old Face" pitchFamily="18" charset="0"/>
              </a:rPr>
              <a:t>IMPACT</a:t>
            </a:r>
            <a:endParaRPr lang="en-GB" sz="1100" b="1" dirty="0">
              <a:solidFill>
                <a:schemeClr val="tx1"/>
              </a:solidFill>
              <a:latin typeface="Baskerville Old Face" pitchFamily="18" charset="0"/>
            </a:endParaRPr>
          </a:p>
          <a:p>
            <a:pPr algn="ctr" fontAlgn="base"/>
            <a:r>
              <a:rPr lang="en-GB" sz="1100" dirty="0">
                <a:solidFill>
                  <a:schemeClr val="tx1"/>
                </a:solidFill>
              </a:rPr>
              <a:t>After the implementation of our Design and Technology curriculum, pupils should leave school equipped with a range of skills to enable them to succeed in their secondary education.  We believe that our children will demonstrate that they are confident communicators, talking about their own learning journey through Design and Technology, will be able to self-evaluate and reflect upon their learning at different stages. The implementation of our curriculum will be monitored through both formative and summative assessments against age appropriate learning objectives for each lesson. We will also use unit quizzes at the start and end of each unit to ensure retrieval and retention.  Children will leave with a secure understanding of the principles of healthy eating, have built a repertoire of skills ,knowledge and understanding to produce high quality, innovative outcomes and have an appreciation for key individuals, inventions and events in history and of today that impact our world</a:t>
            </a:r>
          </a:p>
        </p:txBody>
      </p:sp>
      <p:sp>
        <p:nvSpPr>
          <p:cNvPr id="2" name="Title 1"/>
          <p:cNvSpPr>
            <a:spLocks noGrp="1"/>
          </p:cNvSpPr>
          <p:nvPr>
            <p:ph type="ctrTitle"/>
          </p:nvPr>
        </p:nvSpPr>
        <p:spPr>
          <a:xfrm>
            <a:off x="-1044624" y="1649733"/>
            <a:ext cx="7772400" cy="1470025"/>
          </a:xfrm>
        </p:spPr>
        <p:txBody>
          <a:bodyPr>
            <a:normAutofit/>
          </a:bodyPr>
          <a:lstStyle/>
          <a:p>
            <a:r>
              <a:rPr lang="en-GB" sz="4000" dirty="0" smtClean="0">
                <a:latin typeface="Baskerville Old Face" pitchFamily="18" charset="0"/>
              </a:rPr>
              <a:t>Design and Technology at</a:t>
            </a:r>
            <a:endParaRPr lang="en-GB" sz="4000" dirty="0">
              <a:latin typeface="Baskerville Old Face" pitchFamily="18" charset="0"/>
            </a:endParaRPr>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5796136" y="2240885"/>
            <a:ext cx="2665958" cy="770458"/>
          </a:xfrm>
          <a:prstGeom prst="rect">
            <a:avLst/>
          </a:prstGeom>
        </p:spPr>
      </p:pic>
    </p:spTree>
    <p:extLst>
      <p:ext uri="{BB962C8B-B14F-4D97-AF65-F5344CB8AC3E}">
        <p14:creationId xmlns:p14="http://schemas.microsoft.com/office/powerpoint/2010/main" val="2820370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610</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Baskerville Old Face</vt:lpstr>
      <vt:lpstr>Calibri</vt:lpstr>
      <vt:lpstr>Office Theme</vt:lpstr>
      <vt:lpstr>Design and Technology at</vt:lpstr>
    </vt:vector>
  </TitlesOfParts>
  <Company>Curriculum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at</dc:title>
  <dc:creator>teacherkf</dc:creator>
  <cp:lastModifiedBy>Headteacher</cp:lastModifiedBy>
  <cp:revision>8</cp:revision>
  <cp:lastPrinted>2021-11-03T14:44:43Z</cp:lastPrinted>
  <dcterms:created xsi:type="dcterms:W3CDTF">2021-11-03T14:33:08Z</dcterms:created>
  <dcterms:modified xsi:type="dcterms:W3CDTF">2021-11-04T17:45:39Z</dcterms:modified>
</cp:coreProperties>
</file>